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7"/>
  </p:notesMasterIdLst>
  <p:handoutMasterIdLst>
    <p:handoutMasterId r:id="rId28"/>
  </p:handoutMasterIdLst>
  <p:sldIdLst>
    <p:sldId id="292" r:id="rId2"/>
    <p:sldId id="278" r:id="rId3"/>
    <p:sldId id="256" r:id="rId4"/>
    <p:sldId id="279" r:id="rId5"/>
    <p:sldId id="291" r:id="rId6"/>
    <p:sldId id="260" r:id="rId7"/>
    <p:sldId id="258" r:id="rId8"/>
    <p:sldId id="280" r:id="rId9"/>
    <p:sldId id="261" r:id="rId10"/>
    <p:sldId id="262" r:id="rId11"/>
    <p:sldId id="290" r:id="rId12"/>
    <p:sldId id="264" r:id="rId13"/>
    <p:sldId id="268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6" r:id="rId24"/>
    <p:sldId id="266" r:id="rId25"/>
    <p:sldId id="267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00"/>
    <a:srgbClr val="FF3399"/>
    <a:srgbClr val="660033"/>
    <a:srgbClr val="00FF00"/>
    <a:srgbClr val="FF0066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10AD1-50D3-4447-ADC4-ED606B160990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40873-CB83-46A2-A892-F743ACD9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FE05F-6952-4D2B-8EA3-0C64C6661CCB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F470A-A620-4910-8C66-415A62C83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A3574-74F7-40BB-B861-CBD71653B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1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2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56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9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9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0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5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87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1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7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1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470A-A620-4910-8C66-415A62C83E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3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D620-0C20-4C96-844D-3600B1150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87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1B21-2158-4A5D-A141-943AA5538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0EF2-3A43-4503-8CCD-E8417B884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4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8B72-AA15-41F2-AE26-E978FDBEF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01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362-E0F9-44FA-B0F8-4F5406018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84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9816-F086-4297-98CA-25DECA90E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58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84F7-A885-4223-9E07-3FA95D510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02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B482-582B-4373-A222-FBD3F8CC4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7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90B0-FF12-4134-BFFA-EA78EFE94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96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D7B3-D2B9-44F4-AD98-822E1663F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8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9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1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264D-F26F-427C-90BE-01B2B9683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9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6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93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9A158B-2480-47DB-AF37-B24A85B3D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28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9" r:id="rId9"/>
    <p:sldLayoutId id="2147483725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../../../chi%20so%20IQ.pps" TargetMode="Externa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23.xml"/><Relationship Id="rId10" Type="http://schemas.openxmlformats.org/officeDocument/2006/relationships/slide" Target="slide19.xml"/><Relationship Id="rId4" Type="http://schemas.openxmlformats.org/officeDocument/2006/relationships/image" Target="../media/image11.gif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slide" Target="slide1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3.gif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3.gif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guoivienxu.vietnamnet.vn/dataimages/200709/original/images1415118_Dinh_Nguyen-ngoai_cung_ben_trai-_tham_tre_em_tai_mot_ngoi_chua.jpg" TargetMode="External"/><Relationship Id="rId5" Type="http://schemas.openxmlformats.org/officeDocument/2006/relationships/image" Target="../media/image13.gif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slide" Target="slide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21.gif"/><Relationship Id="rId4" Type="http://schemas.openxmlformats.org/officeDocument/2006/relationships/image" Target="../media/image12.jpeg"/><Relationship Id="rId9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/>
        </p:nvSpPr>
        <p:spPr bwMode="gray">
          <a:xfrm rot="5400000">
            <a:off x="221460" y="2566196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3" name="Rectangle 63"/>
          <p:cNvSpPr>
            <a:spLocks noChangeArrowheads="1"/>
          </p:cNvSpPr>
          <p:nvPr/>
        </p:nvSpPr>
        <p:spPr bwMode="gray">
          <a:xfrm rot="5400000">
            <a:off x="221460" y="1423196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gray">
          <a:xfrm rot="5400000">
            <a:off x="221457" y="3780632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5" name="Rectangle 63"/>
          <p:cNvSpPr>
            <a:spLocks noChangeArrowheads="1"/>
          </p:cNvSpPr>
          <p:nvPr/>
        </p:nvSpPr>
        <p:spPr bwMode="gray">
          <a:xfrm rot="5400000">
            <a:off x="221460" y="4995072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350152" y="1853518"/>
            <a:ext cx="652254" cy="377825"/>
            <a:chOff x="1422" y="1824"/>
            <a:chExt cx="2944" cy="1754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40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40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406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408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109667" y="1735144"/>
            <a:ext cx="6967537" cy="604838"/>
            <a:chOff x="384" y="1344"/>
            <a:chExt cx="3072" cy="381"/>
          </a:xfrm>
        </p:grpSpPr>
        <p:sp>
          <p:nvSpPr>
            <p:cNvPr id="12395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396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2399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Does not affect his school work </a:t>
              </a:r>
            </a:p>
          </p:txBody>
        </p:sp>
      </p:grpSp>
      <p:pic>
        <p:nvPicPr>
          <p:cNvPr id="31766" name="AutoShap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901" y="2"/>
            <a:ext cx="76581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335088" y="304801"/>
            <a:ext cx="70469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b.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Bao’s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volunteer work _________.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5400000">
            <a:off x="121446" y="1561308"/>
            <a:ext cx="992188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8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39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92" name="Oval 3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94" name="Oval 3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350151" y="3067957"/>
            <a:ext cx="652257" cy="377825"/>
            <a:chOff x="1422" y="1824"/>
            <a:chExt cx="2944" cy="1754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8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38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83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85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 rot="5400000">
            <a:off x="350151" y="4264931"/>
            <a:ext cx="652257" cy="377825"/>
            <a:chOff x="1422" y="1824"/>
            <a:chExt cx="2944" cy="1754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7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37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74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76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5400000">
            <a:off x="350151" y="5407931"/>
            <a:ext cx="652257" cy="377825"/>
            <a:chOff x="1422" y="1824"/>
            <a:chExt cx="2944" cy="1754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6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36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65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67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219202" y="2895602"/>
            <a:ext cx="6826251" cy="614363"/>
            <a:chOff x="508" y="2112"/>
            <a:chExt cx="3072" cy="387"/>
          </a:xfrm>
        </p:grpSpPr>
        <p:sp>
          <p:nvSpPr>
            <p:cNvPr id="12354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355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64" y="2139"/>
              <a:ext cx="19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2358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 Helps him make friends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 rot="5400000">
            <a:off x="153194" y="2774159"/>
            <a:ext cx="992188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48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349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51" name="Oval 4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53" name="Oval 4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 rot="5400000">
            <a:off x="121446" y="3998120"/>
            <a:ext cx="992187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3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34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42" name="Oval 3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44" name="Oval 3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247779" y="5281613"/>
            <a:ext cx="6753225" cy="606425"/>
            <a:chOff x="508" y="2112"/>
            <a:chExt cx="3072" cy="382"/>
          </a:xfrm>
        </p:grpSpPr>
        <p:sp>
          <p:nvSpPr>
            <p:cNvPr id="12331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332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58" y="2139"/>
              <a:ext cx="21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2335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causes problems at exam time 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 rot="5400000">
            <a:off x="153194" y="5141120"/>
            <a:ext cx="992187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25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326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28" name="Oval 4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2330" name="Oval 4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219203" y="4038601"/>
            <a:ext cx="6746875" cy="614363"/>
            <a:chOff x="508" y="2112"/>
            <a:chExt cx="3072" cy="387"/>
          </a:xfrm>
        </p:grpSpPr>
        <p:sp>
          <p:nvSpPr>
            <p:cNvPr id="12317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318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51" y="2139"/>
              <a:ext cx="19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12321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 takes up a lot of time</a:t>
              </a:r>
            </a:p>
          </p:txBody>
        </p:sp>
      </p:grpSp>
      <p:sp>
        <p:nvSpPr>
          <p:cNvPr id="116" name="10-Point Star 115"/>
          <p:cNvSpPr/>
          <p:nvPr/>
        </p:nvSpPr>
        <p:spPr>
          <a:xfrm>
            <a:off x="7148512" y="6056334"/>
            <a:ext cx="500064" cy="500063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800"/>
          </a:p>
        </p:txBody>
      </p:sp>
      <p:sp>
        <p:nvSpPr>
          <p:cNvPr id="31859" name="Text Box 115"/>
          <p:cNvSpPr txBox="1">
            <a:spLocks noChangeArrowheads="1"/>
          </p:cNvSpPr>
          <p:nvPr/>
        </p:nvSpPr>
        <p:spPr bwMode="auto">
          <a:xfrm>
            <a:off x="1828800" y="5957888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What a pity, you are wrong</a:t>
            </a:r>
          </a:p>
        </p:txBody>
      </p:sp>
      <p:sp>
        <p:nvSpPr>
          <p:cNvPr id="31860" name="Text Box 116"/>
          <p:cNvSpPr txBox="1">
            <a:spLocks noChangeArrowheads="1"/>
          </p:cNvSpPr>
          <p:nvPr/>
        </p:nvSpPr>
        <p:spPr bwMode="auto">
          <a:xfrm>
            <a:off x="2362200" y="5957889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Excellent! you are right</a:t>
            </a:r>
          </a:p>
        </p:txBody>
      </p:sp>
      <p:sp>
        <p:nvSpPr>
          <p:cNvPr id="31861" name="Text Box 117"/>
          <p:cNvSpPr txBox="1">
            <a:spLocks noChangeArrowheads="1"/>
          </p:cNvSpPr>
          <p:nvPr/>
        </p:nvSpPr>
        <p:spPr bwMode="auto">
          <a:xfrm>
            <a:off x="457200" y="17827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+mn-lt"/>
                <a:sym typeface="Wingdings 2" pitchFamily="18" charset="2"/>
              </a:rPr>
              <a:t></a:t>
            </a:r>
          </a:p>
        </p:txBody>
      </p:sp>
      <p:sp>
        <p:nvSpPr>
          <p:cNvPr id="31862" name="Text Box 118"/>
          <p:cNvSpPr txBox="1">
            <a:spLocks noChangeArrowheads="1"/>
          </p:cNvSpPr>
          <p:nvPr/>
        </p:nvSpPr>
        <p:spPr bwMode="auto">
          <a:xfrm>
            <a:off x="457200" y="2895602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1863" name="Text Box 119"/>
          <p:cNvSpPr txBox="1">
            <a:spLocks noChangeArrowheads="1"/>
          </p:cNvSpPr>
          <p:nvPr/>
        </p:nvSpPr>
        <p:spPr bwMode="auto">
          <a:xfrm>
            <a:off x="457200" y="41449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1864" name="Text Box 120"/>
          <p:cNvSpPr txBox="1">
            <a:spLocks noChangeArrowheads="1"/>
          </p:cNvSpPr>
          <p:nvPr/>
        </p:nvSpPr>
        <p:spPr bwMode="auto">
          <a:xfrm>
            <a:off x="457200" y="52879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8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5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1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31767" grpId="0"/>
      <p:bldP spid="31859" grpId="0"/>
      <p:bldP spid="31859" grpId="1"/>
      <p:bldP spid="31859" grpId="2"/>
      <p:bldP spid="31859" grpId="3"/>
      <p:bldP spid="31859" grpId="4"/>
      <p:bldP spid="31859" grpId="5"/>
      <p:bldP spid="31860" grpId="0"/>
      <p:bldP spid="31861" grpId="0"/>
      <p:bldP spid="31862" grpId="0"/>
      <p:bldP spid="31863" grpId="0"/>
      <p:bldP spid="318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/>
        </p:nvSpPr>
        <p:spPr bwMode="gray">
          <a:xfrm rot="5400000">
            <a:off x="145257" y="2566194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103" name="Rectangle 63"/>
          <p:cNvSpPr>
            <a:spLocks noChangeArrowheads="1"/>
          </p:cNvSpPr>
          <p:nvPr/>
        </p:nvSpPr>
        <p:spPr bwMode="gray">
          <a:xfrm rot="5400000">
            <a:off x="145257" y="1423194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gray">
          <a:xfrm rot="5400000">
            <a:off x="145257" y="3780631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105" name="Rectangle 63"/>
          <p:cNvSpPr>
            <a:spLocks noChangeArrowheads="1"/>
          </p:cNvSpPr>
          <p:nvPr/>
        </p:nvSpPr>
        <p:spPr bwMode="gray">
          <a:xfrm rot="5400000">
            <a:off x="145257" y="4995069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sz="1800">
              <a:latin typeface="+mn-lt"/>
              <a:cs typeface="Arial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273949" y="1853295"/>
            <a:ext cx="652255" cy="377825"/>
            <a:chOff x="1421" y="1824"/>
            <a:chExt cx="2944" cy="1754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77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3277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781" name="Oval 81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783" name="Oval 83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90600" y="1735138"/>
            <a:ext cx="6967538" cy="604837"/>
            <a:chOff x="384" y="1344"/>
            <a:chExt cx="3072" cy="381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2786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32789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b="1" dirty="0">
                  <a:solidFill>
                    <a:srgbClr val="990000"/>
                  </a:solidFill>
                  <a:latin typeface="+mn-lt"/>
                  <a:cs typeface="Arial" charset="0"/>
                </a:rPr>
                <a:t>     like quiet places</a:t>
              </a:r>
              <a:endParaRPr lang="en-US" sz="1800" b="1" dirty="0">
                <a:solidFill>
                  <a:srgbClr val="990000"/>
                </a:solidFill>
                <a:latin typeface="+mn-lt"/>
              </a:endParaRPr>
            </a:p>
          </p:txBody>
        </p:sp>
      </p:grpSp>
      <p:pic>
        <p:nvPicPr>
          <p:cNvPr id="32790" name="AutoShap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9600" y="0"/>
            <a:ext cx="765810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030288" y="304800"/>
            <a:ext cx="704691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c.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Khai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and Song _________  .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5400000">
            <a:off x="45244" y="1561306"/>
            <a:ext cx="992188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79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3279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799" name="Oval 3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01" name="Oval 3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273948" y="3067733"/>
            <a:ext cx="652256" cy="377825"/>
            <a:chOff x="1421" y="1824"/>
            <a:chExt cx="2944" cy="1754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0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3280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09" name="Oval 81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11" name="Oval 83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 rot="5400000">
            <a:off x="273948" y="4264708"/>
            <a:ext cx="652256" cy="377825"/>
            <a:chOff x="1421" y="1824"/>
            <a:chExt cx="2944" cy="1754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1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3281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19" name="Oval 81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21" name="Oval 83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5400000">
            <a:off x="273948" y="5407708"/>
            <a:ext cx="652256" cy="377825"/>
            <a:chOff x="1421" y="1824"/>
            <a:chExt cx="2944" cy="1754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2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3282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29" name="Oval 81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31" name="Oval 83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143000" y="2895600"/>
            <a:ext cx="6826250" cy="614363"/>
            <a:chOff x="508" y="2112"/>
            <a:chExt cx="3072" cy="387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65" y="2139"/>
              <a:ext cx="19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32837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 enjoy sports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 rot="5400000">
            <a:off x="76994" y="2775744"/>
            <a:ext cx="992187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42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32843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45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47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 rot="5400000">
            <a:off x="45244" y="3998119"/>
            <a:ext cx="992187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52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32853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55" name="Oval 3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57" name="Oval 3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171575" y="5281613"/>
            <a:ext cx="6753225" cy="606425"/>
            <a:chOff x="508" y="2112"/>
            <a:chExt cx="3072" cy="382"/>
          </a:xfrm>
        </p:grpSpPr>
        <p:sp>
          <p:nvSpPr>
            <p:cNvPr id="14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4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58" y="2139"/>
              <a:ext cx="21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32863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b="1" dirty="0">
                  <a:solidFill>
                    <a:srgbClr val="990000"/>
                  </a:solidFill>
                  <a:latin typeface="+mn-lt"/>
                  <a:cs typeface="Arial" charset="0"/>
                </a:rPr>
                <a:t>    don’t talk much in public</a:t>
              </a:r>
              <a:endParaRPr lang="en-US" b="1" dirty="0">
                <a:solidFill>
                  <a:srgbClr val="990000"/>
                </a:solidFill>
                <a:latin typeface="+mn-lt"/>
              </a:endParaRP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 rot="5400000">
            <a:off x="76994" y="5141119"/>
            <a:ext cx="992187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68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32869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71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32873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177925" y="4087813"/>
            <a:ext cx="6746875" cy="614362"/>
            <a:chOff x="508" y="2112"/>
            <a:chExt cx="3072" cy="387"/>
          </a:xfrm>
        </p:grpSpPr>
        <p:sp>
          <p:nvSpPr>
            <p:cNvPr id="19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50" y="2139"/>
              <a:ext cx="19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32879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 dislike school</a:t>
              </a:r>
            </a:p>
          </p:txBody>
        </p:sp>
      </p:grpSp>
      <p:sp>
        <p:nvSpPr>
          <p:cNvPr id="116" name="10-Point Star 115"/>
          <p:cNvSpPr/>
          <p:nvPr/>
        </p:nvSpPr>
        <p:spPr>
          <a:xfrm>
            <a:off x="7072312" y="6056333"/>
            <a:ext cx="500064" cy="500062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800"/>
          </a:p>
        </p:txBody>
      </p:sp>
      <p:sp>
        <p:nvSpPr>
          <p:cNvPr id="32883" name="Text Box 115"/>
          <p:cNvSpPr txBox="1">
            <a:spLocks noChangeArrowheads="1"/>
          </p:cNvSpPr>
          <p:nvPr/>
        </p:nvSpPr>
        <p:spPr bwMode="auto">
          <a:xfrm>
            <a:off x="2514600" y="60198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+mn-lt"/>
              </a:rPr>
              <a:t>Excellent! you are right</a:t>
            </a:r>
          </a:p>
        </p:txBody>
      </p:sp>
      <p:sp>
        <p:nvSpPr>
          <p:cNvPr id="32884" name="Text Box 116"/>
          <p:cNvSpPr txBox="1">
            <a:spLocks noChangeArrowheads="1"/>
          </p:cNvSpPr>
          <p:nvPr/>
        </p:nvSpPr>
        <p:spPr bwMode="auto">
          <a:xfrm>
            <a:off x="1981200" y="60340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+mn-lt"/>
              </a:rPr>
              <a:t>What a pity, you are wrong</a:t>
            </a:r>
          </a:p>
        </p:txBody>
      </p:sp>
      <p:sp>
        <p:nvSpPr>
          <p:cNvPr id="32885" name="Text Box 117"/>
          <p:cNvSpPr txBox="1">
            <a:spLocks noChangeArrowheads="1"/>
          </p:cNvSpPr>
          <p:nvPr/>
        </p:nvSpPr>
        <p:spPr bwMode="auto">
          <a:xfrm>
            <a:off x="381000" y="17065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2886" name="Text Box 118"/>
          <p:cNvSpPr txBox="1">
            <a:spLocks noChangeArrowheads="1"/>
          </p:cNvSpPr>
          <p:nvPr/>
        </p:nvSpPr>
        <p:spPr bwMode="auto">
          <a:xfrm>
            <a:off x="381000" y="29257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2887" name="Text Box 119"/>
          <p:cNvSpPr txBox="1">
            <a:spLocks noChangeArrowheads="1"/>
          </p:cNvSpPr>
          <p:nvPr/>
        </p:nvSpPr>
        <p:spPr bwMode="auto">
          <a:xfrm>
            <a:off x="381000" y="41449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2888" name="Text Box 120"/>
          <p:cNvSpPr txBox="1">
            <a:spLocks noChangeArrowheads="1"/>
          </p:cNvSpPr>
          <p:nvPr/>
        </p:nvSpPr>
        <p:spPr bwMode="auto">
          <a:xfrm>
            <a:off x="381000" y="533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+mn-lt"/>
                <a:sym typeface="Wingdings 2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340502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2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5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32791" grpId="0"/>
      <p:bldP spid="32883" grpId="0"/>
      <p:bldP spid="32884" grpId="0"/>
      <p:bldP spid="32884" grpId="1"/>
      <p:bldP spid="32884" grpId="2"/>
      <p:bldP spid="32884" grpId="3"/>
      <p:bldP spid="32884" grpId="4"/>
      <p:bldP spid="32884" grpId="5"/>
      <p:bldP spid="32885" grpId="0"/>
      <p:bldP spid="32886" grpId="0"/>
      <p:bldP spid="32887" grpId="0"/>
      <p:bldP spid="328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/>
        </p:nvSpPr>
        <p:spPr bwMode="gray">
          <a:xfrm rot="5400000">
            <a:off x="69060" y="2642396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3" name="Rectangle 63"/>
          <p:cNvSpPr>
            <a:spLocks noChangeArrowheads="1"/>
          </p:cNvSpPr>
          <p:nvPr/>
        </p:nvSpPr>
        <p:spPr bwMode="gray">
          <a:xfrm rot="5400000">
            <a:off x="69060" y="1499396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gray">
          <a:xfrm rot="5400000">
            <a:off x="69057" y="3856833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5" name="Rectangle 63"/>
          <p:cNvSpPr>
            <a:spLocks noChangeArrowheads="1"/>
          </p:cNvSpPr>
          <p:nvPr/>
        </p:nvSpPr>
        <p:spPr bwMode="gray">
          <a:xfrm rot="5400000">
            <a:off x="69060" y="5071272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197752" y="1929718"/>
            <a:ext cx="652254" cy="377825"/>
            <a:chOff x="1422" y="1824"/>
            <a:chExt cx="2944" cy="1754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5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45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54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56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57267" y="1811344"/>
            <a:ext cx="6967537" cy="604838"/>
            <a:chOff x="384" y="1344"/>
            <a:chExt cx="3072" cy="381"/>
          </a:xfrm>
        </p:grpSpPr>
        <p:sp>
          <p:nvSpPr>
            <p:cNvPr id="14443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444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4447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 answer</a:t>
              </a:r>
              <a:endParaRPr lang="en-US" altLang="en-US" sz="1800" b="1">
                <a:solidFill>
                  <a:srgbClr val="990000"/>
                </a:solidFill>
                <a:latin typeface="+mn-lt"/>
              </a:endParaRPr>
            </a:p>
          </p:txBody>
        </p:sp>
      </p:grpSp>
      <p:pic>
        <p:nvPicPr>
          <p:cNvPr id="33814" name="AutoShap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7701" y="76202"/>
            <a:ext cx="76581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1106488" y="381001"/>
            <a:ext cx="70469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d. Ba’ friends sometimes ______ his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jokess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 .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5400000">
            <a:off x="-30954" y="1637508"/>
            <a:ext cx="992188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37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438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40" name="Oval 3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42" name="Oval 3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197751" y="3144157"/>
            <a:ext cx="652257" cy="377825"/>
            <a:chOff x="1422" y="1824"/>
            <a:chExt cx="2944" cy="1754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2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42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31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33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 rot="5400000">
            <a:off x="197751" y="4341131"/>
            <a:ext cx="652257" cy="377825"/>
            <a:chOff x="1422" y="1824"/>
            <a:chExt cx="2944" cy="1754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1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42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22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24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5400000">
            <a:off x="197751" y="5484131"/>
            <a:ext cx="652257" cy="377825"/>
            <a:chOff x="1422" y="1824"/>
            <a:chExt cx="2944" cy="1754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1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41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13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15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066802" y="2971802"/>
            <a:ext cx="6826251" cy="614363"/>
            <a:chOff x="508" y="2112"/>
            <a:chExt cx="3072" cy="387"/>
          </a:xfrm>
        </p:grpSpPr>
        <p:sp>
          <p:nvSpPr>
            <p:cNvPr id="1440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40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64" y="2139"/>
              <a:ext cx="19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4406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 laugh at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 rot="5400000">
            <a:off x="796" y="2851947"/>
            <a:ext cx="992187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39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39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399" name="Oval 4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401" name="Oval 4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 rot="5400000">
            <a:off x="-30956" y="4074320"/>
            <a:ext cx="992187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387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388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390" name="Oval 3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392" name="Oval 3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171579" y="5337175"/>
            <a:ext cx="6753225" cy="606425"/>
            <a:chOff x="508" y="2112"/>
            <a:chExt cx="3072" cy="382"/>
          </a:xfrm>
        </p:grpSpPr>
        <p:sp>
          <p:nvSpPr>
            <p:cNvPr id="14379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380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58" y="2139"/>
              <a:ext cx="21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4383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do not listen to</a:t>
              </a:r>
              <a:endParaRPr lang="en-US" altLang="en-US" b="1">
                <a:solidFill>
                  <a:srgbClr val="990000"/>
                </a:solidFill>
                <a:latin typeface="+mn-lt"/>
              </a:endParaRP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 rot="5400000">
            <a:off x="796" y="5217320"/>
            <a:ext cx="992187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373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374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376" name="Oval 4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4378" name="Oval 4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143003" y="4191001"/>
            <a:ext cx="6746875" cy="614363"/>
            <a:chOff x="508" y="2112"/>
            <a:chExt cx="3072" cy="387"/>
          </a:xfrm>
        </p:grpSpPr>
        <p:sp>
          <p:nvSpPr>
            <p:cNvPr id="1436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366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51" y="2139"/>
              <a:ext cx="19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14369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Get tired of</a:t>
              </a:r>
            </a:p>
          </p:txBody>
        </p:sp>
      </p:grpSp>
      <p:sp>
        <p:nvSpPr>
          <p:cNvPr id="116" name="10-Point Star 115"/>
          <p:cNvSpPr/>
          <p:nvPr/>
        </p:nvSpPr>
        <p:spPr>
          <a:xfrm>
            <a:off x="6996112" y="6132534"/>
            <a:ext cx="500064" cy="500063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800"/>
          </a:p>
        </p:txBody>
      </p:sp>
      <p:sp>
        <p:nvSpPr>
          <p:cNvPr id="33907" name="Text Box 115"/>
          <p:cNvSpPr txBox="1">
            <a:spLocks noChangeArrowheads="1"/>
          </p:cNvSpPr>
          <p:nvPr/>
        </p:nvSpPr>
        <p:spPr bwMode="auto">
          <a:xfrm>
            <a:off x="1981200" y="6110289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+mn-lt"/>
              </a:rPr>
              <a:t>What a pity, you are wrong</a:t>
            </a:r>
          </a:p>
        </p:txBody>
      </p:sp>
      <p:sp>
        <p:nvSpPr>
          <p:cNvPr id="33908" name="Text Box 116"/>
          <p:cNvSpPr txBox="1">
            <a:spLocks noChangeArrowheads="1"/>
          </p:cNvSpPr>
          <p:nvPr/>
        </p:nvSpPr>
        <p:spPr bwMode="auto">
          <a:xfrm>
            <a:off x="2362200" y="6096001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+mn-lt"/>
              </a:rPr>
              <a:t>Excellent! you are right</a:t>
            </a:r>
          </a:p>
        </p:txBody>
      </p:sp>
      <p:sp>
        <p:nvSpPr>
          <p:cNvPr id="33909" name="Text Box 117"/>
          <p:cNvSpPr txBox="1">
            <a:spLocks noChangeArrowheads="1"/>
          </p:cNvSpPr>
          <p:nvPr/>
        </p:nvSpPr>
        <p:spPr bwMode="auto">
          <a:xfrm>
            <a:off x="304800" y="30019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3910" name="Text Box 118"/>
          <p:cNvSpPr txBox="1">
            <a:spLocks noChangeArrowheads="1"/>
          </p:cNvSpPr>
          <p:nvPr/>
        </p:nvSpPr>
        <p:spPr bwMode="auto">
          <a:xfrm>
            <a:off x="304800" y="42973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+mn-lt"/>
                <a:sym typeface="Wingdings 2" pitchFamily="18" charset="2"/>
              </a:rPr>
              <a:t></a:t>
            </a:r>
          </a:p>
        </p:txBody>
      </p:sp>
      <p:sp>
        <p:nvSpPr>
          <p:cNvPr id="33911" name="Text Box 119"/>
          <p:cNvSpPr txBox="1">
            <a:spLocks noChangeArrowheads="1"/>
          </p:cNvSpPr>
          <p:nvPr/>
        </p:nvSpPr>
        <p:spPr bwMode="auto">
          <a:xfrm>
            <a:off x="304800" y="1752602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3912" name="Text Box 120"/>
          <p:cNvSpPr txBox="1">
            <a:spLocks noChangeArrowheads="1"/>
          </p:cNvSpPr>
          <p:nvPr/>
        </p:nvSpPr>
        <p:spPr bwMode="auto">
          <a:xfrm>
            <a:off x="304800" y="53641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5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33815" grpId="0"/>
      <p:bldP spid="33907" grpId="0"/>
      <p:bldP spid="33907" grpId="1"/>
      <p:bldP spid="33907" grpId="2"/>
      <p:bldP spid="33907" grpId="3"/>
      <p:bldP spid="33907" grpId="4"/>
      <p:bldP spid="33907" grpId="5"/>
      <p:bldP spid="33908" grpId="0"/>
      <p:bldP spid="33909" grpId="0"/>
      <p:bldP spid="33910" grpId="0"/>
      <p:bldP spid="33911" grpId="0"/>
      <p:bldP spid="339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8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510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Answer the questions</a:t>
            </a:r>
          </a:p>
        </p:txBody>
      </p:sp>
      <p:pic>
        <p:nvPicPr>
          <p:cNvPr id="15363" name="Picture 9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5589"/>
            <a:ext cx="838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2819400" y="152401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66"/>
                </a:solidFill>
              </a:rPr>
              <a:t>Unit:1.</a:t>
            </a:r>
            <a:r>
              <a:rPr lang="en-US" altLang="en-US" sz="3200" b="1">
                <a:solidFill>
                  <a:srgbClr val="FF0066"/>
                </a:solidFill>
              </a:rPr>
              <a:t> My friends</a:t>
            </a: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3124200" y="609602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</a:rPr>
              <a:t>Lesson:4. Read</a:t>
            </a:r>
          </a:p>
        </p:txBody>
      </p:sp>
      <p:pic>
        <p:nvPicPr>
          <p:cNvPr id="10254" name="Picture 14" descr="quest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4289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Rectangle 1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848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a) How does Ba feel having a lot of friends?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85800" y="2435525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b) Who is the most sociable?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85800" y="3124200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c) Who likes reading?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85800" y="38862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d) What is a bad thing about Ba’s jokes?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685800" y="4800600"/>
            <a:ext cx="678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e) Where  does </a:t>
            </a:r>
            <a:r>
              <a:rPr lang="en-US" altLang="en-US" sz="2800" b="1" dirty="0" err="1">
                <a:solidFill>
                  <a:srgbClr val="0000FF"/>
                </a:solidFill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</a:rPr>
              <a:t> spend his free time?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685800" y="5525295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f) Do you and your friends have the same or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different character?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build="p"/>
      <p:bldP spid="37904" grpId="0"/>
      <p:bldP spid="37905" grpId="0"/>
      <p:bldP spid="37906" grpId="0"/>
      <p:bldP spid="37907" grpId="0"/>
      <p:bldP spid="379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04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7924800" y="2667000"/>
            <a:ext cx="0" cy="297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WordArt 7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8486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Lucky numbers</a:t>
            </a:r>
          </a:p>
        </p:txBody>
      </p:sp>
      <p:sp>
        <p:nvSpPr>
          <p:cNvPr id="97288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295400" y="24384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3300"/>
              </a:gs>
              <a:gs pos="50000">
                <a:srgbClr val="FF6600"/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97289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19400" y="24384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66"/>
              </a:gs>
              <a:gs pos="50000">
                <a:srgbClr val="FF00FF"/>
              </a:gs>
              <a:gs pos="100000">
                <a:srgbClr val="FFFF66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97290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419600" y="24384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0099"/>
              </a:gs>
              <a:gs pos="50000">
                <a:schemeClr val="folHlink"/>
              </a:gs>
              <a:gs pos="100000">
                <a:srgbClr val="990099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97291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19800" y="24384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97292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71600" y="44196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97293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95600" y="44196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33"/>
              </a:gs>
              <a:gs pos="50000">
                <a:schemeClr val="accent2"/>
              </a:gs>
              <a:gs pos="100000">
                <a:srgbClr val="66FF33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97294" name="AutoShap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95800" y="44958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97295" name="AutoShape 1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096000" y="4495800"/>
            <a:ext cx="1524000" cy="1676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accent2"/>
              </a:gs>
              <a:gs pos="50000">
                <a:srgbClr val="FF6600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7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7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7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7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7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7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7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7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5"/>
                  </p:tgtEl>
                </p:cond>
              </p:nextCondLst>
            </p:seq>
          </p:childTnLst>
        </p:cTn>
      </p:par>
    </p:tnLst>
    <p:bldLst>
      <p:bldP spid="97286" grpId="0" animBg="1"/>
      <p:bldP spid="97288" grpId="0" animBg="1"/>
      <p:bldP spid="97289" grpId="0" animBg="1"/>
      <p:bldP spid="97290" grpId="0" animBg="1"/>
      <p:bldP spid="97291" grpId="0" animBg="1"/>
      <p:bldP spid="97292" grpId="0" animBg="1"/>
      <p:bldP spid="97293" grpId="0" animBg="1"/>
      <p:bldP spid="97294" grpId="0" animBg="1"/>
      <p:bldP spid="972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icture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57200" y="5257800"/>
            <a:ext cx="8267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 He feels lucky enough having a lot of friends. 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85800" y="762000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+mn-lt"/>
              </a:rPr>
              <a:t>How does Ba feel having a lot of friends?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1"/>
            <a:ext cx="46482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  <p:bldP spid="983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r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Picture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1339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 descr="EASTBU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06413"/>
            <a:ext cx="83486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WordArt 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3400" y="4876800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Lucky number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bor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524000" y="762000"/>
            <a:ext cx="617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+mn-lt"/>
              </a:rPr>
              <a:t>Who is the most sociable?</a:t>
            </a:r>
          </a:p>
        </p:txBody>
      </p:sp>
      <p:pic>
        <p:nvPicPr>
          <p:cNvPr id="1946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49" y="1600200"/>
            <a:ext cx="3432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219200" y="56388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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sym typeface="Wingdings" pitchFamily="2" charset="2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 is the most sociable.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9463" name="Picture 4" descr="Picture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99113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/>
      <p:bldP spid="1003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Picture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447800" y="6858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+mn-lt"/>
              </a:rPr>
              <a:t>Who likes reading?</a:t>
            </a:r>
          </a:p>
        </p:txBody>
      </p:sp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10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1371600" y="548640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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sym typeface="Wingdings" pitchFamily="2" charset="2"/>
              </a:rPr>
              <a:t>Khai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 likes reading.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  <p:bldP spid="101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Picture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10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066800" y="5181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+mn-lt"/>
                <a:sym typeface="Wingdings" pitchFamily="2" charset="2"/>
              </a:rPr>
              <a:t> They sometimes annoy his friends.</a:t>
            </a:r>
            <a:endParaRPr lang="en-US" altLang="en-US" sz="2800" b="1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2971800" y="1447800"/>
            <a:ext cx="3733800" cy="3200400"/>
            <a:chOff x="192" y="576"/>
            <a:chExt cx="816" cy="1144"/>
          </a:xfrm>
        </p:grpSpPr>
        <p:pic>
          <p:nvPicPr>
            <p:cNvPr id="21511" name="Picture 8" descr="Picture 32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04"/>
              <a:ext cx="8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9" descr="wed 03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40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1295400" y="609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+mn-lt"/>
                <a:sym typeface="Wingdings" pitchFamily="2" charset="2"/>
              </a:rPr>
              <a:t>What is a bad thing about Ba’s jokes?</a:t>
            </a:r>
            <a:endParaRPr lang="en-US" altLang="en-US" sz="2800" b="1" dirty="0">
              <a:solidFill>
                <a:srgbClr val="FF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  <p:bldP spid="102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 descr="2627239517_595f52245d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0414" y="-490537"/>
            <a:ext cx="1543051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7208" y="4850609"/>
            <a:ext cx="15224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7" descr="Sand"/>
          <p:cNvSpPr>
            <a:spLocks noChangeArrowheads="1" noChangeShapeType="1" noTextEdit="1"/>
          </p:cNvSpPr>
          <p:nvPr/>
        </p:nvSpPr>
        <p:spPr bwMode="auto">
          <a:xfrm rot="5400000">
            <a:off x="-2209800" y="2514600"/>
            <a:ext cx="54102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English 8</a:t>
            </a:r>
          </a:p>
        </p:txBody>
      </p:sp>
      <p:sp>
        <p:nvSpPr>
          <p:cNvPr id="5128" name="WordArt 9"/>
          <p:cNvSpPr>
            <a:spLocks noChangeArrowheads="1" noChangeShapeType="1" noTextEdit="1"/>
          </p:cNvSpPr>
          <p:nvPr/>
        </p:nvSpPr>
        <p:spPr bwMode="auto">
          <a:xfrm>
            <a:off x="2371728" y="1828802"/>
            <a:ext cx="4400551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Unit:1. My friends</a:t>
            </a:r>
          </a:p>
        </p:txBody>
      </p:sp>
      <p:sp>
        <p:nvSpPr>
          <p:cNvPr id="5129" name="WordArt 10"/>
          <p:cNvSpPr>
            <a:spLocks noChangeArrowheads="1" noChangeShapeType="1" noTextEdit="1"/>
          </p:cNvSpPr>
          <p:nvPr/>
        </p:nvSpPr>
        <p:spPr bwMode="auto">
          <a:xfrm>
            <a:off x="2209804" y="3695701"/>
            <a:ext cx="4414839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+mn-lt"/>
              </a:rPr>
              <a:t>Lesson 4: Read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1544397" y="304801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BINH KHANH SECONDARY SCHOOL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981201" y="852311"/>
            <a:ext cx="58319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Wednesday,  September 15</a:t>
            </a:r>
            <a:r>
              <a:rPr lang="en-US" altLang="en-US" sz="2800" b="1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,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icture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6388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676400" y="6096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+mn-lt"/>
              </a:rPr>
              <a:t>Where  does </a:t>
            </a:r>
            <a:r>
              <a:rPr lang="en-US" altLang="en-US" sz="2800" b="1" dirty="0" err="1">
                <a:solidFill>
                  <a:srgbClr val="FF0066"/>
                </a:solidFill>
                <a:latin typeface="+mn-lt"/>
              </a:rPr>
              <a:t>Bao</a:t>
            </a:r>
            <a:r>
              <a:rPr lang="en-US" altLang="en-US" sz="2800" b="1" dirty="0">
                <a:solidFill>
                  <a:srgbClr val="FF0066"/>
                </a:solidFill>
                <a:latin typeface="+mn-lt"/>
              </a:rPr>
              <a:t> spend his free time?</a:t>
            </a:r>
          </a:p>
        </p:txBody>
      </p:sp>
      <p:pic>
        <p:nvPicPr>
          <p:cNvPr id="22533" name="Picture 8" descr="Xem ảnh với kích cỡ đầy đủ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2227"/>
            <a:ext cx="6324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533400" y="5105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He spends his free time doing volunteer work at a local orphanage.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8590">
            <a:off x="6414446" y="1836903"/>
            <a:ext cx="1341481" cy="16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90600" y="6858001"/>
            <a:ext cx="624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folHlink"/>
                </a:solidFill>
                <a:latin typeface="+mn-lt"/>
              </a:rPr>
              <a:t>Lucky Number?</a:t>
            </a:r>
            <a:endParaRPr lang="vi-VN" altLang="en-US" sz="4000" b="1">
              <a:solidFill>
                <a:schemeClr val="folHlink"/>
              </a:solidFill>
              <a:latin typeface="+mn-lt"/>
            </a:endParaRPr>
          </a:p>
        </p:txBody>
      </p:sp>
      <p:pic>
        <p:nvPicPr>
          <p:cNvPr id="23557" name="Picture 5" descr="Picture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245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304800" y="838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+mn-lt"/>
              </a:rPr>
              <a:t>Do you and your friends have the same or different character?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609600" y="3582838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We have </a:t>
            </a:r>
            <a:r>
              <a:rPr lang="en-US" altLang="en-US" sz="2800" b="1" u="sng" dirty="0">
                <a:solidFill>
                  <a:srgbClr val="0000FF"/>
                </a:solidFill>
                <a:latin typeface="+mn-lt"/>
                <a:sym typeface="Wingdings" pitchFamily="2" charset="2"/>
              </a:rPr>
              <a:t>the same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 characters.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(We have </a:t>
            </a:r>
            <a:r>
              <a:rPr lang="en-US" altLang="en-US" sz="2800" b="1" u="sng" dirty="0">
                <a:solidFill>
                  <a:srgbClr val="0000FF"/>
                </a:solidFill>
                <a:latin typeface="+mn-lt"/>
              </a:rPr>
              <a:t>quite different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characters.)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4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r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Picture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6007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88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WordArt 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7772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Lucky number !</a:t>
            </a:r>
          </a:p>
        </p:txBody>
      </p:sp>
      <p:pic>
        <p:nvPicPr>
          <p:cNvPr id="24584" name="Picture 8" descr="Anh (242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1"/>
            <a:ext cx="2362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Anh (242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3352801"/>
            <a:ext cx="2085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3"/>
          <p:cNvSpPr>
            <a:spLocks noChangeArrowheads="1" noChangeShapeType="1" noTextEdit="1"/>
          </p:cNvSpPr>
          <p:nvPr/>
        </p:nvSpPr>
        <p:spPr bwMode="auto">
          <a:xfrm>
            <a:off x="1476379" y="152402"/>
            <a:ext cx="55340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Answers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52400" y="52578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f) I and My friends have </a:t>
            </a:r>
            <a:r>
              <a:rPr lang="en-US" altLang="en-US" sz="2800" b="1" u="sng" dirty="0">
                <a:solidFill>
                  <a:srgbClr val="0000FF"/>
                </a:solidFill>
                <a:latin typeface="+mn-lt"/>
                <a:sym typeface="Wingdings" pitchFamily="2" charset="2"/>
              </a:rPr>
              <a:t>the same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 characters.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(I and my friends have </a:t>
            </a:r>
            <a:r>
              <a:rPr lang="en-US" altLang="en-US" sz="2800" b="1" u="sng" dirty="0">
                <a:solidFill>
                  <a:srgbClr val="0000FF"/>
                </a:solidFill>
                <a:latin typeface="+mn-lt"/>
              </a:rPr>
              <a:t>quite different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 characters.)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sym typeface="Wingdings" pitchFamily="2" charset="2"/>
              </a:rPr>
              <a:t>a) He feels lucky enough having a lot of friends. 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152400" y="25908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c)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sym typeface="Wingdings" pitchFamily="2" charset="2"/>
              </a:rPr>
              <a:t>Khai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 likes reading.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152400" y="1828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sym typeface="Wingdings" pitchFamily="2" charset="2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 is the most sociable.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152400" y="34290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d) They sometimes annoy his friends.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152400" y="4267200"/>
            <a:ext cx="899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e) He spends his free time doing volunteer work at a local orphanage.</a:t>
            </a:r>
            <a:endParaRPr lang="en-US" alt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build="p"/>
      <p:bldP spid="25605" grpId="0"/>
      <p:bldP spid="25606" grpId="0"/>
      <p:bldP spid="25607" grpId="0"/>
      <p:bldP spid="256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77200" cy="6858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66"/>
                </a:solidFill>
                <a:latin typeface="+mn-lt"/>
              </a:rPr>
              <a:t>* Talking about Ba’s friends: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762000" y="1752600"/>
            <a:ext cx="2819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/>
              <a:t>- reserved</a:t>
            </a:r>
          </a:p>
          <a:p>
            <a:pPr>
              <a:buFontTx/>
              <a:buNone/>
            </a:pPr>
            <a:r>
              <a:rPr lang="en-US" altLang="en-US" sz="2400" b="1" dirty="0"/>
              <a:t>- enjoys school</a:t>
            </a:r>
          </a:p>
          <a:p>
            <a:pPr>
              <a:buFontTx/>
              <a:buNone/>
            </a:pPr>
            <a:r>
              <a:rPr lang="en-US" altLang="en-US" sz="2400" b="1" dirty="0"/>
              <a:t>- a school’s star player</a:t>
            </a:r>
          </a:p>
          <a:p>
            <a:pPr>
              <a:buFontTx/>
              <a:buNone/>
            </a:pPr>
            <a:endParaRPr lang="en-US" altLang="en-US" sz="2400" b="1" dirty="0"/>
          </a:p>
        </p:txBody>
      </p:sp>
      <p:sp>
        <p:nvSpPr>
          <p:cNvPr id="35851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3276600" y="1676400"/>
            <a:ext cx="26670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/>
              <a:t>- reserved</a:t>
            </a:r>
          </a:p>
          <a:p>
            <a:pPr>
              <a:buFontTx/>
              <a:buNone/>
            </a:pPr>
            <a:r>
              <a:rPr lang="en-US" altLang="en-US" sz="2400" b="1"/>
              <a:t>- enjoys school</a:t>
            </a:r>
          </a:p>
          <a:p>
            <a:pPr>
              <a:buFontTx/>
              <a:buNone/>
            </a:pPr>
            <a:r>
              <a:rPr lang="en-US" altLang="en-US" sz="2400" b="1"/>
              <a:t>- likes reading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85800" y="990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en-US" sz="2400" b="1" u="sng">
                <a:solidFill>
                  <a:srgbClr val="FF0066"/>
                </a:solidFill>
                <a:latin typeface="+mn-lt"/>
              </a:rPr>
              <a:t>Song </a:t>
            </a:r>
            <a:r>
              <a:rPr lang="en-US" altLang="en-US" sz="2400" b="1">
                <a:solidFill>
                  <a:srgbClr val="FF0066"/>
                </a:solidFill>
                <a:latin typeface="+mn-lt"/>
              </a:rPr>
              <a:t>                           </a:t>
            </a:r>
            <a:r>
              <a:rPr lang="en-US" altLang="en-US" sz="2400" b="1" u="sng">
                <a:solidFill>
                  <a:srgbClr val="FF0066"/>
                </a:solidFill>
                <a:latin typeface="+mn-lt"/>
              </a:rPr>
              <a:t>Khai</a:t>
            </a:r>
            <a:r>
              <a:rPr lang="en-US" altLang="en-US" sz="2400" b="1">
                <a:solidFill>
                  <a:srgbClr val="FF0066"/>
                </a:solidFill>
                <a:latin typeface="+mn-lt"/>
              </a:rPr>
              <a:t>                                </a:t>
            </a:r>
            <a:r>
              <a:rPr lang="en-US" altLang="en-US" sz="2400" b="1" u="sng">
                <a:solidFill>
                  <a:srgbClr val="FF0066"/>
                </a:solidFill>
                <a:latin typeface="+mn-lt"/>
              </a:rPr>
              <a:t>Bao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6172200" y="160020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b="1">
                <a:latin typeface="+mn-lt"/>
              </a:rPr>
              <a:t>- sociable,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b="1">
                <a:latin typeface="+mn-lt"/>
              </a:rPr>
              <a:t>kind, generous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b="1">
                <a:latin typeface="+mn-lt"/>
              </a:rPr>
              <a:t>- a volunteer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400" b="1">
                <a:latin typeface="+mn-lt"/>
              </a:rPr>
              <a:t>- a hard-working student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400" b="1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50" grpId="0" build="p"/>
      <p:bldP spid="35851" grpId="0" build="p"/>
      <p:bldP spid="35852" grpId="0"/>
      <p:bldP spid="358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752600"/>
            <a:ext cx="7696200" cy="1524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</a:rPr>
              <a:t>Learn by heart new words</a:t>
            </a:r>
          </a:p>
          <a:p>
            <a:pPr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</a:rPr>
              <a:t>Prepare : Write</a:t>
            </a: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2743203" y="304800"/>
            <a:ext cx="4324351" cy="857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Homework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609600" y="1676401"/>
            <a:ext cx="2438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</a:rPr>
              <a:t>Warm up:</a:t>
            </a:r>
          </a:p>
        </p:txBody>
      </p:sp>
      <p:sp>
        <p:nvSpPr>
          <p:cNvPr id="6147" name="Text Box 18"/>
          <p:cNvSpPr txBox="1">
            <a:spLocks noChangeArrowheads="1"/>
          </p:cNvSpPr>
          <p:nvPr/>
        </p:nvSpPr>
        <p:spPr bwMode="auto">
          <a:xfrm>
            <a:off x="2819400" y="304802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+mn-lt"/>
              </a:rPr>
              <a:t>Unit1.</a:t>
            </a:r>
            <a:r>
              <a:rPr lang="en-US" altLang="en-US" sz="3200" b="1" dirty="0">
                <a:solidFill>
                  <a:srgbClr val="FF0066"/>
                </a:solidFill>
                <a:latin typeface="+mn-lt"/>
              </a:rPr>
              <a:t> MY FRIENDS</a:t>
            </a:r>
          </a:p>
        </p:txBody>
      </p:sp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3124200" y="868365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+mn-lt"/>
              </a:rPr>
              <a:t>Lesson 4. Read</a:t>
            </a:r>
          </a:p>
        </p:txBody>
      </p:sp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1981200" y="2438401"/>
            <a:ext cx="5638800" cy="5232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-How many friends do you have?</a:t>
            </a:r>
          </a:p>
        </p:txBody>
      </p: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1981200" y="3214689"/>
            <a:ext cx="5638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-Who are your close friends?</a:t>
            </a:r>
          </a:p>
        </p:txBody>
      </p:sp>
      <p:sp>
        <p:nvSpPr>
          <p:cNvPr id="6151" name="Text Box 22"/>
          <p:cNvSpPr txBox="1">
            <a:spLocks noChangeArrowheads="1"/>
          </p:cNvSpPr>
          <p:nvPr/>
        </p:nvSpPr>
        <p:spPr bwMode="auto">
          <a:xfrm>
            <a:off x="1981200" y="4052889"/>
            <a:ext cx="5638800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-What does he/she look like?</a:t>
            </a:r>
          </a:p>
        </p:txBody>
      </p:sp>
      <p:pic>
        <p:nvPicPr>
          <p:cNvPr id="6152" name="Picture 24" descr="Flowers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5" descr="Flowers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7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6" descr="Flowers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62527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5589"/>
            <a:ext cx="838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19800" y="1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85803" y="1905002"/>
            <a:ext cx="362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character ( n ) :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85800" y="2438402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sociable (adj)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685803" y="2971802"/>
            <a:ext cx="362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generous (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adj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) :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685803" y="4191002"/>
            <a:ext cx="3368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reserved ( adj ) :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85800" y="4724402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joke ( n ) :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685802" y="3581402"/>
            <a:ext cx="4144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orphanage ( n ) :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685803" y="5867402"/>
            <a:ext cx="362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annoy ( v ) :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85803" y="5334002"/>
            <a:ext cx="362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sense of humor:</a:t>
            </a:r>
          </a:p>
        </p:txBody>
      </p:sp>
      <p:sp>
        <p:nvSpPr>
          <p:cNvPr id="95249" name="WordArt 17"/>
          <p:cNvSpPr>
            <a:spLocks noChangeArrowheads="1" noChangeShapeType="1" noTextEdit="1"/>
          </p:cNvSpPr>
          <p:nvPr/>
        </p:nvSpPr>
        <p:spPr bwMode="auto">
          <a:xfrm>
            <a:off x="775418" y="1396043"/>
            <a:ext cx="3279059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I. VOCABULARY: 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4419600" y="1935163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nết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4419600" y="2468563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hoà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dễ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gần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gũi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4419600" y="3001965"/>
            <a:ext cx="4038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hào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phóng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rộng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lượng</a:t>
            </a:r>
            <a:endParaRPr lang="en-US" altLang="en-US" sz="27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4419600" y="36115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trại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mồ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côi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4419600" y="42211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đáo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dè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dặt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4419600" y="4830765"/>
            <a:ext cx="4038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lời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nói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đùa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chuyện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đùa</a:t>
            </a:r>
            <a:endParaRPr lang="en-US" altLang="en-US" sz="27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4419600" y="53641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khiếu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hài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hước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4419600" y="58975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bực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mình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196" name="Text Box 18"/>
          <p:cNvSpPr txBox="1">
            <a:spLocks noChangeArrowheads="1"/>
          </p:cNvSpPr>
          <p:nvPr/>
        </p:nvSpPr>
        <p:spPr bwMode="auto">
          <a:xfrm>
            <a:off x="2819400" y="304802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+mn-lt"/>
              </a:rPr>
              <a:t>Unit1.</a:t>
            </a:r>
            <a:r>
              <a:rPr lang="en-US" altLang="en-US" sz="3200" b="1" dirty="0">
                <a:solidFill>
                  <a:srgbClr val="FF0066"/>
                </a:solidFill>
                <a:latin typeface="+mn-lt"/>
              </a:rPr>
              <a:t> MY FRIENDS</a:t>
            </a:r>
          </a:p>
        </p:txBody>
      </p:sp>
      <p:sp>
        <p:nvSpPr>
          <p:cNvPr id="7197" name="Text Box 19"/>
          <p:cNvSpPr txBox="1">
            <a:spLocks noChangeArrowheads="1"/>
          </p:cNvSpPr>
          <p:nvPr/>
        </p:nvSpPr>
        <p:spPr bwMode="auto">
          <a:xfrm>
            <a:off x="3124200" y="868365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+mn-lt"/>
              </a:rPr>
              <a:t>Lesson 4.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5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5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  <p:bldP spid="95242" grpId="0"/>
      <p:bldP spid="95243" grpId="0"/>
      <p:bldP spid="95244" grpId="0"/>
      <p:bldP spid="95249" grpId="0"/>
      <p:bldP spid="95250" grpId="0"/>
      <p:bldP spid="95251" grpId="0"/>
      <p:bldP spid="952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5589"/>
            <a:ext cx="838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019800" y="1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85803" y="1905002"/>
            <a:ext cx="362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character ( n ) :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85800" y="2438402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sociable (adj)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685803" y="2971802"/>
            <a:ext cx="362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generous (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adj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) :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685803" y="4191002"/>
            <a:ext cx="3368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reserved ( adj ) :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85800" y="4724402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joke ( n ) :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685802" y="3581402"/>
            <a:ext cx="4144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orphanage ( n ) :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685803" y="5867402"/>
            <a:ext cx="362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annoy ( v ) :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85803" y="5334002"/>
            <a:ext cx="362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sense of humor:</a:t>
            </a:r>
          </a:p>
        </p:txBody>
      </p:sp>
      <p:sp>
        <p:nvSpPr>
          <p:cNvPr id="95249" name="WordArt 17"/>
          <p:cNvSpPr>
            <a:spLocks noChangeArrowheads="1" noChangeShapeType="1" noTextEdit="1"/>
          </p:cNvSpPr>
          <p:nvPr/>
        </p:nvSpPr>
        <p:spPr bwMode="auto">
          <a:xfrm>
            <a:off x="775418" y="1396043"/>
            <a:ext cx="3279059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I. VOCABULARY: 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4419600" y="1935163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nết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4419600" y="2468563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hoà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dễ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gần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gũi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4419600" y="3001965"/>
            <a:ext cx="4038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hào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phóng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rộng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lượng</a:t>
            </a:r>
            <a:endParaRPr lang="en-US" altLang="en-US" sz="27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4419600" y="36115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trại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mồ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côi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4419600" y="42211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đáo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dè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dặt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4419600" y="4830765"/>
            <a:ext cx="4038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lời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nói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đùa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chuyện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đùa</a:t>
            </a:r>
            <a:endParaRPr lang="en-US" altLang="en-US" sz="27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4419600" y="53641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khiếu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hài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hước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4419600" y="5897563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bực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mình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196" name="Text Box 18"/>
          <p:cNvSpPr txBox="1">
            <a:spLocks noChangeArrowheads="1"/>
          </p:cNvSpPr>
          <p:nvPr/>
        </p:nvSpPr>
        <p:spPr bwMode="auto">
          <a:xfrm>
            <a:off x="2819400" y="304802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+mn-lt"/>
              </a:rPr>
              <a:t>Unit1.</a:t>
            </a:r>
            <a:r>
              <a:rPr lang="en-US" altLang="en-US" sz="3200" b="1" dirty="0">
                <a:solidFill>
                  <a:srgbClr val="FF0066"/>
                </a:solidFill>
                <a:latin typeface="+mn-lt"/>
              </a:rPr>
              <a:t> MY FRIENDS</a:t>
            </a:r>
          </a:p>
        </p:txBody>
      </p:sp>
      <p:sp>
        <p:nvSpPr>
          <p:cNvPr id="7197" name="Text Box 19"/>
          <p:cNvSpPr txBox="1">
            <a:spLocks noChangeArrowheads="1"/>
          </p:cNvSpPr>
          <p:nvPr/>
        </p:nvSpPr>
        <p:spPr bwMode="auto">
          <a:xfrm>
            <a:off x="3124200" y="868365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+mn-lt"/>
              </a:rPr>
              <a:t>Lesson 4. Read</a:t>
            </a:r>
          </a:p>
        </p:txBody>
      </p:sp>
    </p:spTree>
    <p:extLst>
      <p:ext uri="{BB962C8B-B14F-4D97-AF65-F5344CB8AC3E}">
        <p14:creationId xmlns:p14="http://schemas.microsoft.com/office/powerpoint/2010/main" val="40614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5589"/>
            <a:ext cx="838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28"/>
          <p:cNvSpPr txBox="1">
            <a:spLocks noChangeArrowheads="1"/>
          </p:cNvSpPr>
          <p:nvPr/>
        </p:nvSpPr>
        <p:spPr bwMode="auto">
          <a:xfrm>
            <a:off x="685803" y="1905001"/>
            <a:ext cx="3627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. character (n):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685800" y="2438401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. sociable (a):</a:t>
            </a:r>
          </a:p>
        </p:txBody>
      </p:sp>
      <p:sp>
        <p:nvSpPr>
          <p:cNvPr id="8198" name="Text Box 30"/>
          <p:cNvSpPr txBox="1">
            <a:spLocks noChangeArrowheads="1"/>
          </p:cNvSpPr>
          <p:nvPr/>
        </p:nvSpPr>
        <p:spPr bwMode="auto">
          <a:xfrm>
            <a:off x="685803" y="2971801"/>
            <a:ext cx="3627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. generous (a):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685803" y="4191001"/>
            <a:ext cx="3368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5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. reserved (a):</a:t>
            </a:r>
          </a:p>
        </p:txBody>
      </p:sp>
      <p:sp>
        <p:nvSpPr>
          <p:cNvPr id="8200" name="Text Box 32"/>
          <p:cNvSpPr txBox="1">
            <a:spLocks noChangeArrowheads="1"/>
          </p:cNvSpPr>
          <p:nvPr/>
        </p:nvSpPr>
        <p:spPr bwMode="auto">
          <a:xfrm>
            <a:off x="685800" y="4724401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6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. joke (n):</a:t>
            </a:r>
          </a:p>
        </p:txBody>
      </p:sp>
      <p:sp>
        <p:nvSpPr>
          <p:cNvPr id="8201" name="Text Box 33"/>
          <p:cNvSpPr txBox="1">
            <a:spLocks noChangeArrowheads="1"/>
          </p:cNvSpPr>
          <p:nvPr/>
        </p:nvSpPr>
        <p:spPr bwMode="auto">
          <a:xfrm>
            <a:off x="685802" y="3581401"/>
            <a:ext cx="4144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4. 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orphanage (n) :</a:t>
            </a:r>
          </a:p>
        </p:txBody>
      </p:sp>
      <p:sp>
        <p:nvSpPr>
          <p:cNvPr id="8202" name="Text Box 34"/>
          <p:cNvSpPr txBox="1">
            <a:spLocks noChangeArrowheads="1"/>
          </p:cNvSpPr>
          <p:nvPr/>
        </p:nvSpPr>
        <p:spPr bwMode="auto">
          <a:xfrm>
            <a:off x="685803" y="5867401"/>
            <a:ext cx="3627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8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. annoy (v):</a:t>
            </a:r>
          </a:p>
        </p:txBody>
      </p:sp>
      <p:sp>
        <p:nvSpPr>
          <p:cNvPr id="8203" name="Text Box 35"/>
          <p:cNvSpPr txBox="1">
            <a:spLocks noChangeArrowheads="1"/>
          </p:cNvSpPr>
          <p:nvPr/>
        </p:nvSpPr>
        <p:spPr bwMode="auto">
          <a:xfrm>
            <a:off x="685803" y="5334001"/>
            <a:ext cx="4038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+mn-lt"/>
              </a:rPr>
              <a:t>7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</a:rPr>
              <a:t>. sense of humor (n):</a:t>
            </a:r>
          </a:p>
        </p:txBody>
      </p:sp>
      <p:sp>
        <p:nvSpPr>
          <p:cNvPr id="8204" name="Text Box 36"/>
          <p:cNvSpPr txBox="1">
            <a:spLocks noChangeArrowheads="1"/>
          </p:cNvSpPr>
          <p:nvPr/>
        </p:nvSpPr>
        <p:spPr bwMode="auto">
          <a:xfrm>
            <a:off x="4419600" y="3611565"/>
            <a:ext cx="4191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3300"/>
                </a:solidFill>
                <a:latin typeface="+mn-lt"/>
              </a:rPr>
              <a:t>d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tính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nết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tính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cách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05" name="Text Box 37"/>
          <p:cNvSpPr txBox="1">
            <a:spLocks noChangeArrowheads="1"/>
          </p:cNvSpPr>
          <p:nvPr/>
        </p:nvSpPr>
        <p:spPr bwMode="auto">
          <a:xfrm>
            <a:off x="4419600" y="5943602"/>
            <a:ext cx="4114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3300"/>
                </a:solidFill>
                <a:latin typeface="+mn-lt"/>
              </a:rPr>
              <a:t>h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hoà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đồng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dễ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gần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gũi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06" name="Text Box 38"/>
          <p:cNvSpPr txBox="1">
            <a:spLocks noChangeArrowheads="1"/>
          </p:cNvSpPr>
          <p:nvPr/>
        </p:nvSpPr>
        <p:spPr bwMode="auto">
          <a:xfrm>
            <a:off x="4419600" y="1935165"/>
            <a:ext cx="4419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3300"/>
                </a:solidFill>
                <a:latin typeface="+mn-lt"/>
              </a:rPr>
              <a:t>a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hào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phóng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rộng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lượng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07" name="Text Box 39"/>
          <p:cNvSpPr txBox="1">
            <a:spLocks noChangeArrowheads="1"/>
          </p:cNvSpPr>
          <p:nvPr/>
        </p:nvSpPr>
        <p:spPr bwMode="auto">
          <a:xfrm>
            <a:off x="4419600" y="5364166"/>
            <a:ext cx="304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3300"/>
                </a:solidFill>
                <a:latin typeface="+mn-lt"/>
              </a:rPr>
              <a:t>g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trại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mồ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côi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08" name="Text Box 40"/>
          <p:cNvSpPr txBox="1">
            <a:spLocks noChangeArrowheads="1"/>
          </p:cNvSpPr>
          <p:nvPr/>
        </p:nvSpPr>
        <p:spPr bwMode="auto">
          <a:xfrm>
            <a:off x="4419600" y="2468565"/>
            <a:ext cx="304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3300"/>
                </a:solidFill>
                <a:latin typeface="+mn-lt"/>
              </a:rPr>
              <a:t>b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kín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đáo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dè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dặt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09" name="Text Box 41"/>
          <p:cNvSpPr txBox="1">
            <a:spLocks noChangeArrowheads="1"/>
          </p:cNvSpPr>
          <p:nvPr/>
        </p:nvSpPr>
        <p:spPr bwMode="auto">
          <a:xfrm>
            <a:off x="4419600" y="4221165"/>
            <a:ext cx="4419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3300"/>
                </a:solidFill>
                <a:latin typeface="+mn-lt"/>
              </a:rPr>
              <a:t>e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lời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nói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đùa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chuyện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đùa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10" name="Text Box 42"/>
          <p:cNvSpPr txBox="1">
            <a:spLocks noChangeArrowheads="1"/>
          </p:cNvSpPr>
          <p:nvPr/>
        </p:nvSpPr>
        <p:spPr bwMode="auto">
          <a:xfrm>
            <a:off x="4419600" y="3048002"/>
            <a:ext cx="3810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3300"/>
                </a:solidFill>
                <a:latin typeface="+mn-lt"/>
              </a:rPr>
              <a:t>c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khiếu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hài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hước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11" name="Text Box 43"/>
          <p:cNvSpPr txBox="1">
            <a:spLocks noChangeArrowheads="1"/>
          </p:cNvSpPr>
          <p:nvPr/>
        </p:nvSpPr>
        <p:spPr bwMode="auto">
          <a:xfrm>
            <a:off x="4419600" y="4830765"/>
            <a:ext cx="3200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làm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bực</a:t>
            </a:r>
            <a:r>
              <a:rPr lang="en-US" altLang="en-US" sz="27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+mn-lt"/>
              </a:rPr>
              <a:t>mình</a:t>
            </a:r>
            <a:endParaRPr lang="en-US" alt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212" name="WordArt 44"/>
          <p:cNvSpPr>
            <a:spLocks noChangeArrowheads="1" noChangeShapeType="1" noTextEdit="1"/>
          </p:cNvSpPr>
          <p:nvPr/>
        </p:nvSpPr>
        <p:spPr bwMode="auto">
          <a:xfrm>
            <a:off x="609600" y="1447802"/>
            <a:ext cx="25146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-Vocabulary: </a:t>
            </a:r>
          </a:p>
        </p:txBody>
      </p:sp>
      <p:sp>
        <p:nvSpPr>
          <p:cNvPr id="8213" name="Text Box 45"/>
          <p:cNvSpPr txBox="1">
            <a:spLocks noChangeArrowheads="1"/>
          </p:cNvSpPr>
          <p:nvPr/>
        </p:nvSpPr>
        <p:spPr bwMode="auto">
          <a:xfrm>
            <a:off x="3429000" y="1295402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3300"/>
                </a:solidFill>
                <a:latin typeface="+mn-lt"/>
              </a:rPr>
              <a:t>Matching:</a:t>
            </a:r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3276600" y="2209800"/>
            <a:ext cx="12192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2819400" y="2743200"/>
            <a:ext cx="17526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V="1">
            <a:off x="3200400" y="2362200"/>
            <a:ext cx="1447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3276600" y="3886200"/>
            <a:ext cx="1295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V="1">
            <a:off x="3200400" y="2895600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V="1">
            <a:off x="2590800" y="4495800"/>
            <a:ext cx="1828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 flipV="1">
            <a:off x="4114800" y="3505200"/>
            <a:ext cx="4572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V="1">
            <a:off x="2819400" y="5105400"/>
            <a:ext cx="1676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222" name="Text Box 18"/>
          <p:cNvSpPr txBox="1">
            <a:spLocks noChangeArrowheads="1"/>
          </p:cNvSpPr>
          <p:nvPr/>
        </p:nvSpPr>
        <p:spPr bwMode="auto">
          <a:xfrm>
            <a:off x="2819400" y="304802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+mn-lt"/>
              </a:rPr>
              <a:t>Unit1.</a:t>
            </a:r>
            <a:r>
              <a:rPr lang="en-US" altLang="en-US" sz="3200" b="1" dirty="0">
                <a:solidFill>
                  <a:srgbClr val="FF0066"/>
                </a:solidFill>
                <a:latin typeface="+mn-lt"/>
              </a:rPr>
              <a:t> MY FRIENDS</a:t>
            </a:r>
          </a:p>
        </p:txBody>
      </p:sp>
      <p:sp>
        <p:nvSpPr>
          <p:cNvPr id="8223" name="Text Box 19"/>
          <p:cNvSpPr txBox="1">
            <a:spLocks noChangeArrowheads="1"/>
          </p:cNvSpPr>
          <p:nvPr/>
        </p:nvSpPr>
        <p:spPr bwMode="auto">
          <a:xfrm>
            <a:off x="3124200" y="868365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+mn-lt"/>
              </a:rPr>
              <a:t>Lesson 4.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8" grpId="0" animBg="1"/>
      <p:bldP spid="13359" grpId="0" animBg="1"/>
      <p:bldP spid="13360" grpId="0" animBg="1"/>
      <p:bldP spid="13361" grpId="0" animBg="1"/>
      <p:bldP spid="13362" grpId="0" animBg="1"/>
      <p:bldP spid="13363" grpId="0" animBg="1"/>
      <p:bldP spid="13364" grpId="0" animBg="1"/>
      <p:bldP spid="133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5589"/>
            <a:ext cx="838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2514600" y="152401"/>
            <a:ext cx="487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Unit:1.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MY FRIENDS</a:t>
            </a: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3200400" y="609602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  <a:latin typeface="+mn-lt"/>
              </a:rPr>
              <a:t>Lesson 4. Read</a:t>
            </a: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228600" y="1004978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Ba is talking about his friends.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76203" y="1447802"/>
            <a:ext cx="55324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I am lucky enough to have a lot of  friends.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Of all my friends,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Bao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Khai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, and Song are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the ones I spend most of my time with. Each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of us, however, has a different character.</a:t>
            </a:r>
          </a:p>
        </p:txBody>
      </p:sp>
      <p:pic>
        <p:nvPicPr>
          <p:cNvPr id="922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93" y="1004978"/>
            <a:ext cx="3390707" cy="31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69852" y="2638425"/>
            <a:ext cx="56072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Bao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is the most sociable. He is also extremely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kind and generous. He spends his free time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doing volunteer work at a local orphanage,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and he is a hard-working student who always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gets good grades.</a:t>
            </a:r>
          </a:p>
        </p:txBody>
      </p:sp>
      <p:sp>
        <p:nvSpPr>
          <p:cNvPr id="6154" name="Text Box 22"/>
          <p:cNvSpPr txBox="1">
            <a:spLocks noChangeArrowheads="1"/>
          </p:cNvSpPr>
          <p:nvPr/>
        </p:nvSpPr>
        <p:spPr bwMode="auto">
          <a:xfrm>
            <a:off x="76200" y="4191002"/>
            <a:ext cx="84301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Unlike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Bao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Khai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and Song are quite reserved in public. Both boys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enjoy school, but they prefer to be outside the classroom. Song is our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school’s star soccer player, and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Khai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likes the peace and quiet of the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local library.</a:t>
            </a:r>
          </a:p>
        </p:txBody>
      </p:sp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76203" y="5334001"/>
            <a:ext cx="7895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I am not as outgoing as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Bao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, but I enjoy telling jokes. My friends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usually enjoy my sense of humor. However, sometimes my jokes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annoy them.</a:t>
            </a:r>
          </a:p>
        </p:txBody>
      </p:sp>
      <p:sp>
        <p:nvSpPr>
          <p:cNvPr id="6156" name="Text Box 24"/>
          <p:cNvSpPr txBox="1">
            <a:spLocks noChangeArrowheads="1"/>
          </p:cNvSpPr>
          <p:nvPr/>
        </p:nvSpPr>
        <p:spPr bwMode="auto">
          <a:xfrm>
            <a:off x="76200" y="6172201"/>
            <a:ext cx="763471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Although we have quite different characters, the four of us are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very close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3" grpId="0"/>
      <p:bldP spid="6154" grpId="0"/>
      <p:bldP spid="6155" grpId="0"/>
      <p:bldP spid="6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752600" y="1981200"/>
            <a:ext cx="60198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cs typeface="Times New Roman"/>
              </a:rPr>
              <a:t>Multiple choice</a:t>
            </a:r>
          </a:p>
        </p:txBody>
      </p:sp>
      <p:pic>
        <p:nvPicPr>
          <p:cNvPr id="1024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5589"/>
            <a:ext cx="838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819400" y="411165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+mn-lt"/>
              </a:rPr>
              <a:t>Unit 1.</a:t>
            </a:r>
            <a:r>
              <a:rPr lang="en-US" altLang="en-US" sz="3200" b="1" dirty="0">
                <a:solidFill>
                  <a:srgbClr val="FF0066"/>
                </a:solidFill>
                <a:latin typeface="+mn-lt"/>
              </a:rPr>
              <a:t> My friends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124200" y="1020765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+mn-lt"/>
              </a:rPr>
              <a:t>Lesson 4.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/>
        </p:nvSpPr>
        <p:spPr bwMode="gray">
          <a:xfrm rot="5400000">
            <a:off x="69060" y="2566196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3" name="Rectangle 63"/>
          <p:cNvSpPr>
            <a:spLocks noChangeArrowheads="1"/>
          </p:cNvSpPr>
          <p:nvPr/>
        </p:nvSpPr>
        <p:spPr bwMode="gray">
          <a:xfrm rot="5400000">
            <a:off x="69060" y="1423196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gray">
          <a:xfrm rot="5400000">
            <a:off x="69057" y="3780632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sp>
        <p:nvSpPr>
          <p:cNvPr id="105" name="Rectangle 63"/>
          <p:cNvSpPr>
            <a:spLocks noChangeArrowheads="1"/>
          </p:cNvSpPr>
          <p:nvPr/>
        </p:nvSpPr>
        <p:spPr bwMode="gray">
          <a:xfrm rot="5400000">
            <a:off x="69060" y="4995072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 altLang="en-US" sz="1800">
              <a:latin typeface="+mn-lt"/>
              <a:cs typeface="Arial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197752" y="1853518"/>
            <a:ext cx="652254" cy="377825"/>
            <a:chOff x="1422" y="1824"/>
            <a:chExt cx="2944" cy="1754"/>
          </a:xfrm>
        </p:grpSpPr>
        <p:sp>
          <p:nvSpPr>
            <p:cNvPr id="14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7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38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82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84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109667" y="1600201"/>
            <a:ext cx="6967537" cy="604839"/>
            <a:chOff x="384" y="1344"/>
            <a:chExt cx="3072" cy="381"/>
          </a:xfrm>
        </p:grpSpPr>
        <p:sp>
          <p:nvSpPr>
            <p:cNvPr id="11371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372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1375" name="Text Box 10"/>
            <p:cNvSpPr txBox="1">
              <a:spLocks noChangeArrowheads="1"/>
            </p:cNvSpPr>
            <p:nvPr/>
          </p:nvSpPr>
          <p:spPr bwMode="gray">
            <a:xfrm>
              <a:off x="719" y="1434"/>
              <a:ext cx="27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800" b="1">
                  <a:solidFill>
                    <a:srgbClr val="990000"/>
                  </a:solidFill>
                  <a:latin typeface="+mn-lt"/>
                  <a:cs typeface="Arial" charset="0"/>
                </a:rPr>
                <a:t>three</a:t>
              </a:r>
            </a:p>
          </p:txBody>
        </p:sp>
      </p:grpSp>
      <p:pic>
        <p:nvPicPr>
          <p:cNvPr id="30742" name="AutoShap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7701" y="2"/>
            <a:ext cx="76581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106488" y="304801"/>
            <a:ext cx="70469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a.Ba talks about_______ of his friends .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5400000">
            <a:off x="29371" y="1478759"/>
            <a:ext cx="992188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6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65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366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68" name="Oval 3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70" name="Oval 3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 b="1">
                <a:solidFill>
                  <a:srgbClr val="0000FF"/>
                </a:solidFill>
                <a:latin typeface="+mn-lt"/>
                <a:sym typeface="Wingdings 2" pitchFamily="18" charset="2"/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197751" y="3067957"/>
            <a:ext cx="652257" cy="377825"/>
            <a:chOff x="1422" y="1824"/>
            <a:chExt cx="2944" cy="1754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5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35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59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61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 rot="5400000">
            <a:off x="197751" y="4264931"/>
            <a:ext cx="652257" cy="377825"/>
            <a:chOff x="1422" y="1824"/>
            <a:chExt cx="2944" cy="1754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47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348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50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52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5400000">
            <a:off x="197751" y="5407931"/>
            <a:ext cx="652257" cy="377825"/>
            <a:chOff x="1422" y="1824"/>
            <a:chExt cx="2944" cy="1754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3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33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22" y="2634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41" name="Oval 81"/>
            <p:cNvSpPr>
              <a:spLocks noChangeArrowheads="1"/>
            </p:cNvSpPr>
            <p:nvPr/>
          </p:nvSpPr>
          <p:spPr bwMode="gray">
            <a:xfrm>
              <a:off x="1422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436" y="2134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43" name="Oval 83"/>
            <p:cNvSpPr>
              <a:spLocks noChangeArrowheads="1"/>
            </p:cNvSpPr>
            <p:nvPr/>
          </p:nvSpPr>
          <p:spPr bwMode="gray">
            <a:xfrm>
              <a:off x="1436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143000" y="2895602"/>
            <a:ext cx="6934200" cy="614363"/>
            <a:chOff x="508" y="2112"/>
            <a:chExt cx="3072" cy="387"/>
          </a:xfrm>
        </p:grpSpPr>
        <p:sp>
          <p:nvSpPr>
            <p:cNvPr id="11330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331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65" y="2139"/>
              <a:ext cx="18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1334" name="Text Box 16"/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  all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 rot="5400000">
            <a:off x="796" y="2775747"/>
            <a:ext cx="992187" cy="930275"/>
            <a:chOff x="1872" y="1824"/>
            <a:chExt cx="2014" cy="1821"/>
          </a:xfrm>
        </p:grpSpPr>
        <p:sp>
          <p:nvSpPr>
            <p:cNvPr id="18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9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24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325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21" name="Oval 4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27" name="Oval 4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29" name="Oval 4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 rot="5400000">
            <a:off x="-30956" y="3998120"/>
            <a:ext cx="992187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15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316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18" name="Oval 3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20" name="Oval 3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219200" y="5257800"/>
            <a:ext cx="6858000" cy="606425"/>
            <a:chOff x="508" y="2112"/>
            <a:chExt cx="3072" cy="382"/>
          </a:xfrm>
        </p:grpSpPr>
        <p:sp>
          <p:nvSpPr>
            <p:cNvPr id="11307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308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59" y="2139"/>
              <a:ext cx="21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1311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27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   none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 rot="5400000">
            <a:off x="796" y="5141120"/>
            <a:ext cx="992187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4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01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1302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04" name="Oval 44"/>
            <p:cNvSpPr>
              <a:spLocks noChangeArrowheads="1"/>
            </p:cNvSpPr>
            <p:nvPr/>
          </p:nvSpPr>
          <p:spPr bwMode="gray">
            <a:xfrm>
              <a:off x="2229" y="2886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>
                <a:latin typeface="+mn-lt"/>
              </a:endParaRPr>
            </a:p>
          </p:txBody>
        </p:sp>
        <p:sp>
          <p:nvSpPr>
            <p:cNvPr id="11306" name="Oval 46"/>
            <p:cNvSpPr>
              <a:spLocks noChangeArrowheads="1"/>
            </p:cNvSpPr>
            <p:nvPr/>
          </p:nvSpPr>
          <p:spPr bwMode="gray">
            <a:xfrm>
              <a:off x="2226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/>
              <a:endParaRPr lang="en-US" altLang="en-US" sz="1800">
                <a:latin typeface="+mn-lt"/>
                <a:cs typeface="Arial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219200" y="4087813"/>
            <a:ext cx="6858000" cy="614363"/>
            <a:chOff x="508" y="2112"/>
            <a:chExt cx="3072" cy="387"/>
          </a:xfrm>
        </p:grpSpPr>
        <p:sp>
          <p:nvSpPr>
            <p:cNvPr id="1129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294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99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51" y="2139"/>
              <a:ext cx="18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11297" name="Text Box 16"/>
            <p:cNvSpPr txBox="1">
              <a:spLocks noChangeArrowheads="1"/>
            </p:cNvSpPr>
            <p:nvPr/>
          </p:nvSpPr>
          <p:spPr bwMode="gray">
            <a:xfrm>
              <a:off x="785" y="2211"/>
              <a:ext cx="27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+mn-lt"/>
                  <a:cs typeface="Arial" charset="0"/>
                </a:rPr>
                <a:t>four</a:t>
              </a:r>
            </a:p>
          </p:txBody>
        </p:sp>
      </p:grpSp>
      <p:sp>
        <p:nvSpPr>
          <p:cNvPr id="116" name="10-Point Star 115"/>
          <p:cNvSpPr/>
          <p:nvPr/>
        </p:nvSpPr>
        <p:spPr>
          <a:xfrm>
            <a:off x="6996112" y="6056334"/>
            <a:ext cx="500064" cy="500063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800"/>
          </a:p>
        </p:txBody>
      </p:sp>
      <p:sp>
        <p:nvSpPr>
          <p:cNvPr id="30835" name="Text Box 115"/>
          <p:cNvSpPr txBox="1">
            <a:spLocks noChangeArrowheads="1"/>
          </p:cNvSpPr>
          <p:nvPr/>
        </p:nvSpPr>
        <p:spPr bwMode="auto">
          <a:xfrm>
            <a:off x="2514600" y="6019801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+mn-lt"/>
              </a:rPr>
              <a:t>Excellent! you are right</a:t>
            </a:r>
          </a:p>
        </p:txBody>
      </p:sp>
      <p:sp>
        <p:nvSpPr>
          <p:cNvPr id="30836" name="Text Box 116"/>
          <p:cNvSpPr txBox="1">
            <a:spLocks noChangeArrowheads="1"/>
          </p:cNvSpPr>
          <p:nvPr/>
        </p:nvSpPr>
        <p:spPr bwMode="auto">
          <a:xfrm>
            <a:off x="1981200" y="5957888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+mn-lt"/>
              </a:rPr>
              <a:t>What a pity, you are wrong</a:t>
            </a:r>
          </a:p>
        </p:txBody>
      </p:sp>
      <p:sp>
        <p:nvSpPr>
          <p:cNvPr id="30837" name="Text Box 117"/>
          <p:cNvSpPr txBox="1">
            <a:spLocks noChangeArrowheads="1"/>
          </p:cNvSpPr>
          <p:nvPr/>
        </p:nvSpPr>
        <p:spPr bwMode="auto">
          <a:xfrm>
            <a:off x="304800" y="29257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0838" name="Text Box 118"/>
          <p:cNvSpPr txBox="1">
            <a:spLocks noChangeArrowheads="1"/>
          </p:cNvSpPr>
          <p:nvPr/>
        </p:nvSpPr>
        <p:spPr bwMode="auto">
          <a:xfrm>
            <a:off x="304800" y="41449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0839" name="Text Box 119"/>
          <p:cNvSpPr txBox="1">
            <a:spLocks noChangeArrowheads="1"/>
          </p:cNvSpPr>
          <p:nvPr/>
        </p:nvSpPr>
        <p:spPr bwMode="auto">
          <a:xfrm>
            <a:off x="304800" y="52879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+mn-lt"/>
                <a:sym typeface="Wingdings 2" pitchFamily="18" charset="2"/>
              </a:rPr>
              <a:t>x</a:t>
            </a:r>
          </a:p>
        </p:txBody>
      </p:sp>
      <p:sp>
        <p:nvSpPr>
          <p:cNvPr id="30840" name="Text Box 120"/>
          <p:cNvSpPr txBox="1">
            <a:spLocks noChangeArrowheads="1"/>
          </p:cNvSpPr>
          <p:nvPr/>
        </p:nvSpPr>
        <p:spPr bwMode="auto">
          <a:xfrm>
            <a:off x="381000" y="1706566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+mn-lt"/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3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5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0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30743" grpId="0"/>
      <p:bldP spid="30835" grpId="0"/>
      <p:bldP spid="30836" grpId="0"/>
      <p:bldP spid="30836" grpId="1"/>
      <p:bldP spid="30836" grpId="2"/>
      <p:bldP spid="30836" grpId="3"/>
      <p:bldP spid="30836" grpId="4"/>
      <p:bldP spid="30836" grpId="5"/>
      <p:bldP spid="30837" grpId="0"/>
      <p:bldP spid="30838" grpId="0"/>
      <p:bldP spid="30839" grpId="0"/>
      <p:bldP spid="308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8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7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&quot;/&gt;&lt;property id=&quot;20307&quot; value=&quot;282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5&quot;/&gt;&lt;property id=&quot;20307&quot; value=&quot;284&quot;/&gt;&lt;/object&gt;&lt;object type=&quot;3&quot; unique_id=&quot;10019&quot;&gt;&lt;property id=&quot;20148&quot; value=&quot;5&quot;/&gt;&lt;property id=&quot;20300&quot; value=&quot;Slide 16&quot;/&gt;&lt;property id=&quot;20307&quot; value=&quot;285&quot;/&gt;&lt;/object&gt;&lt;object type=&quot;3&quot; unique_id=&quot;10020&quot;&gt;&lt;property id=&quot;20148&quot; value=&quot;5&quot;/&gt;&lt;property id=&quot;20300&quot; value=&quot;Slide 17&quot;/&gt;&lt;property id=&quot;20307&quot; value=&quot;286&quot;/&gt;&lt;/object&gt;&lt;object type=&quot;3&quot; unique_id=&quot;10021&quot;&gt;&lt;property id=&quot;20148&quot; value=&quot;5&quot;/&gt;&lt;property id=&quot;20300&quot; value=&quot;Slide 18&quot;/&gt;&lt;property id=&quot;20307&quot; value=&quot;287&quot;/&gt;&lt;/object&gt;&lt;object type=&quot;3&quot; unique_id=&quot;10022&quot;&gt;&lt;property id=&quot;20148&quot; value=&quot;5&quot;/&gt;&lt;property id=&quot;20300&quot; value=&quot;Slide 19&quot;/&gt;&lt;property id=&quot;20307&quot; value=&quot;288&quot;/&gt;&lt;/object&gt;&lt;object type=&quot;3&quot; unique_id=&quot;10023&quot;&gt;&lt;property id=&quot;20148&quot; value=&quot;5&quot;/&gt;&lt;property id=&quot;20300&quot; value=&quot;Slide 20&quot;/&gt;&lt;property id=&quot;20307&quot; value=&quot;289&quot;/&gt;&lt;/object&gt;&lt;object type=&quot;3&quot; unique_id=&quot;10024&quot;&gt;&lt;property id=&quot;20148&quot; value=&quot;5&quot;/&gt;&lt;property id=&quot;20300&quot; value=&quot;Slide 21&quot;/&gt;&lt;property id=&quot;20307&quot; value=&quot;276&quot;/&gt;&lt;/object&gt;&lt;object type=&quot;3&quot; unique_id=&quot;10025&quot;&gt;&lt;property id=&quot;20148&quot; value=&quot;5&quot;/&gt;&lt;property id=&quot;20300&quot; value=&quot;Slide 22 - &amp;quot;* Talking about Ba’s friends :&amp;quot;&quot;/&gt;&lt;property id=&quot;20307&quot; value=&quot;266&quot;/&gt;&lt;/object&gt;&lt;object type=&quot;3&quot; unique_id=&quot;10026&quot;&gt;&lt;property id=&quot;20148&quot; value=&quot;5&quot;/&gt;&lt;property id=&quot;20300&quot; value=&quot;Slide 23&quot;/&gt;&lt;property id=&quot;20307&quot; value=&quot;26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</TotalTime>
  <Words>1072</Words>
  <Application>Microsoft Office PowerPoint</Application>
  <PresentationFormat>On-screen Show (4:3)</PresentationFormat>
  <Paragraphs>237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Constantia</vt:lpstr>
      <vt:lpstr>Times New Roman</vt:lpstr>
      <vt:lpstr>VNI-Times</vt:lpstr>
      <vt:lpstr>Wingdings</vt:lpstr>
      <vt:lpstr>Wingdings 2</vt:lpstr>
      <vt:lpstr>Flow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Talking about Ba’s friends: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Describe about Hồ  Quỳnh Hương</dc:title>
  <dc:creator>User</dc:creator>
  <cp:lastModifiedBy>Mr Vuong</cp:lastModifiedBy>
  <cp:revision>96</cp:revision>
  <cp:lastPrinted>2021-09-12T13:56:05Z</cp:lastPrinted>
  <dcterms:created xsi:type="dcterms:W3CDTF">2009-08-04T12:56:05Z</dcterms:created>
  <dcterms:modified xsi:type="dcterms:W3CDTF">2022-07-30T13:30:39Z</dcterms:modified>
</cp:coreProperties>
</file>